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40" d="100"/>
          <a:sy n="140" d="100"/>
        </p:scale>
        <p:origin x="760" y="-4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43DBC5B-6DAD-4AD2-8DB0-7D6288E85AB3}" type="datetimeFigureOut">
              <a:rPr kumimoji="1" lang="ja-JP" altLang="en-US" smtClean="0"/>
              <a:t>2024/3/4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82BE8D-A4C5-4DF2-8146-FCDDEAA0F2D8}" type="slidenum">
              <a:rPr kumimoji="1" lang="ja-JP" altLang="en-US" smtClean="0"/>
              <a:t>‹#›</a:t>
            </a:fld>
            <a:endParaRPr kumimoji="1" lang="ja-JP" altLang="en-US"/>
          </a:p>
        </p:txBody>
      </p:sp>
    </p:spTree>
    <p:extLst>
      <p:ext uri="{BB962C8B-B14F-4D97-AF65-F5344CB8AC3E}">
        <p14:creationId xmlns:p14="http://schemas.microsoft.com/office/powerpoint/2010/main" val="2381935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3DBC5B-6DAD-4AD2-8DB0-7D6288E85AB3}" type="datetimeFigureOut">
              <a:rPr kumimoji="1" lang="ja-JP" altLang="en-US" smtClean="0"/>
              <a:t>2024/3/4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82BE8D-A4C5-4DF2-8146-FCDDEAA0F2D8}" type="slidenum">
              <a:rPr kumimoji="1" lang="ja-JP" altLang="en-US" smtClean="0"/>
              <a:t>‹#›</a:t>
            </a:fld>
            <a:endParaRPr kumimoji="1" lang="ja-JP" altLang="en-US"/>
          </a:p>
        </p:txBody>
      </p:sp>
    </p:spTree>
    <p:extLst>
      <p:ext uri="{BB962C8B-B14F-4D97-AF65-F5344CB8AC3E}">
        <p14:creationId xmlns:p14="http://schemas.microsoft.com/office/powerpoint/2010/main" val="2705926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3DBC5B-6DAD-4AD2-8DB0-7D6288E85AB3}" type="datetimeFigureOut">
              <a:rPr kumimoji="1" lang="ja-JP" altLang="en-US" smtClean="0"/>
              <a:t>2024/3/4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82BE8D-A4C5-4DF2-8146-FCDDEAA0F2D8}" type="slidenum">
              <a:rPr kumimoji="1" lang="ja-JP" altLang="en-US" smtClean="0"/>
              <a:t>‹#›</a:t>
            </a:fld>
            <a:endParaRPr kumimoji="1" lang="ja-JP" altLang="en-US"/>
          </a:p>
        </p:txBody>
      </p:sp>
    </p:spTree>
    <p:extLst>
      <p:ext uri="{BB962C8B-B14F-4D97-AF65-F5344CB8AC3E}">
        <p14:creationId xmlns:p14="http://schemas.microsoft.com/office/powerpoint/2010/main" val="422139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3DBC5B-6DAD-4AD2-8DB0-7D6288E85AB3}" type="datetimeFigureOut">
              <a:rPr kumimoji="1" lang="ja-JP" altLang="en-US" smtClean="0"/>
              <a:t>2024/3/4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82BE8D-A4C5-4DF2-8146-FCDDEAA0F2D8}" type="slidenum">
              <a:rPr kumimoji="1" lang="ja-JP" altLang="en-US" smtClean="0"/>
              <a:t>‹#›</a:t>
            </a:fld>
            <a:endParaRPr kumimoji="1" lang="ja-JP" altLang="en-US"/>
          </a:p>
        </p:txBody>
      </p:sp>
    </p:spTree>
    <p:extLst>
      <p:ext uri="{BB962C8B-B14F-4D97-AF65-F5344CB8AC3E}">
        <p14:creationId xmlns:p14="http://schemas.microsoft.com/office/powerpoint/2010/main" val="2036988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43DBC5B-6DAD-4AD2-8DB0-7D6288E85AB3}" type="datetimeFigureOut">
              <a:rPr kumimoji="1" lang="ja-JP" altLang="en-US" smtClean="0"/>
              <a:t>2024/3/4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82BE8D-A4C5-4DF2-8146-FCDDEAA0F2D8}" type="slidenum">
              <a:rPr kumimoji="1" lang="ja-JP" altLang="en-US" smtClean="0"/>
              <a:t>‹#›</a:t>
            </a:fld>
            <a:endParaRPr kumimoji="1" lang="ja-JP" altLang="en-US"/>
          </a:p>
        </p:txBody>
      </p:sp>
    </p:spTree>
    <p:extLst>
      <p:ext uri="{BB962C8B-B14F-4D97-AF65-F5344CB8AC3E}">
        <p14:creationId xmlns:p14="http://schemas.microsoft.com/office/powerpoint/2010/main" val="1914435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43DBC5B-6DAD-4AD2-8DB0-7D6288E85AB3}" type="datetimeFigureOut">
              <a:rPr kumimoji="1" lang="ja-JP" altLang="en-US" smtClean="0"/>
              <a:t>2024/3/4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882BE8D-A4C5-4DF2-8146-FCDDEAA0F2D8}" type="slidenum">
              <a:rPr kumimoji="1" lang="ja-JP" altLang="en-US" smtClean="0"/>
              <a:t>‹#›</a:t>
            </a:fld>
            <a:endParaRPr kumimoji="1" lang="ja-JP" altLang="en-US"/>
          </a:p>
        </p:txBody>
      </p:sp>
    </p:spTree>
    <p:extLst>
      <p:ext uri="{BB962C8B-B14F-4D97-AF65-F5344CB8AC3E}">
        <p14:creationId xmlns:p14="http://schemas.microsoft.com/office/powerpoint/2010/main" val="2016685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43DBC5B-6DAD-4AD2-8DB0-7D6288E85AB3}" type="datetimeFigureOut">
              <a:rPr kumimoji="1" lang="ja-JP" altLang="en-US" smtClean="0"/>
              <a:t>2024/3/4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882BE8D-A4C5-4DF2-8146-FCDDEAA0F2D8}" type="slidenum">
              <a:rPr kumimoji="1" lang="ja-JP" altLang="en-US" smtClean="0"/>
              <a:t>‹#›</a:t>
            </a:fld>
            <a:endParaRPr kumimoji="1" lang="ja-JP" altLang="en-US"/>
          </a:p>
        </p:txBody>
      </p:sp>
    </p:spTree>
    <p:extLst>
      <p:ext uri="{BB962C8B-B14F-4D97-AF65-F5344CB8AC3E}">
        <p14:creationId xmlns:p14="http://schemas.microsoft.com/office/powerpoint/2010/main" val="202898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43DBC5B-6DAD-4AD2-8DB0-7D6288E85AB3}" type="datetimeFigureOut">
              <a:rPr kumimoji="1" lang="ja-JP" altLang="en-US" smtClean="0"/>
              <a:t>2024/3/4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882BE8D-A4C5-4DF2-8146-FCDDEAA0F2D8}" type="slidenum">
              <a:rPr kumimoji="1" lang="ja-JP" altLang="en-US" smtClean="0"/>
              <a:t>‹#›</a:t>
            </a:fld>
            <a:endParaRPr kumimoji="1" lang="ja-JP" altLang="en-US"/>
          </a:p>
        </p:txBody>
      </p:sp>
    </p:spTree>
    <p:extLst>
      <p:ext uri="{BB962C8B-B14F-4D97-AF65-F5344CB8AC3E}">
        <p14:creationId xmlns:p14="http://schemas.microsoft.com/office/powerpoint/2010/main" val="1102847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3DBC5B-6DAD-4AD2-8DB0-7D6288E85AB3}" type="datetimeFigureOut">
              <a:rPr kumimoji="1" lang="ja-JP" altLang="en-US" smtClean="0"/>
              <a:t>2024/3/4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882BE8D-A4C5-4DF2-8146-FCDDEAA0F2D8}" type="slidenum">
              <a:rPr kumimoji="1" lang="ja-JP" altLang="en-US" smtClean="0"/>
              <a:t>‹#›</a:t>
            </a:fld>
            <a:endParaRPr kumimoji="1" lang="ja-JP" altLang="en-US"/>
          </a:p>
        </p:txBody>
      </p:sp>
    </p:spTree>
    <p:extLst>
      <p:ext uri="{BB962C8B-B14F-4D97-AF65-F5344CB8AC3E}">
        <p14:creationId xmlns:p14="http://schemas.microsoft.com/office/powerpoint/2010/main" val="774707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3DBC5B-6DAD-4AD2-8DB0-7D6288E85AB3}" type="datetimeFigureOut">
              <a:rPr kumimoji="1" lang="ja-JP" altLang="en-US" smtClean="0"/>
              <a:t>2024/3/4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882BE8D-A4C5-4DF2-8146-FCDDEAA0F2D8}" type="slidenum">
              <a:rPr kumimoji="1" lang="ja-JP" altLang="en-US" smtClean="0"/>
              <a:t>‹#›</a:t>
            </a:fld>
            <a:endParaRPr kumimoji="1" lang="ja-JP" altLang="en-US"/>
          </a:p>
        </p:txBody>
      </p:sp>
    </p:spTree>
    <p:extLst>
      <p:ext uri="{BB962C8B-B14F-4D97-AF65-F5344CB8AC3E}">
        <p14:creationId xmlns:p14="http://schemas.microsoft.com/office/powerpoint/2010/main" val="146097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3DBC5B-6DAD-4AD2-8DB0-7D6288E85AB3}" type="datetimeFigureOut">
              <a:rPr kumimoji="1" lang="ja-JP" altLang="en-US" smtClean="0"/>
              <a:t>2024/3/4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882BE8D-A4C5-4DF2-8146-FCDDEAA0F2D8}" type="slidenum">
              <a:rPr kumimoji="1" lang="ja-JP" altLang="en-US" smtClean="0"/>
              <a:t>‹#›</a:t>
            </a:fld>
            <a:endParaRPr kumimoji="1" lang="ja-JP" altLang="en-US"/>
          </a:p>
        </p:txBody>
      </p:sp>
    </p:spTree>
    <p:extLst>
      <p:ext uri="{BB962C8B-B14F-4D97-AF65-F5344CB8AC3E}">
        <p14:creationId xmlns:p14="http://schemas.microsoft.com/office/powerpoint/2010/main" val="2994693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43DBC5B-6DAD-4AD2-8DB0-7D6288E85AB3}" type="datetimeFigureOut">
              <a:rPr kumimoji="1" lang="ja-JP" altLang="en-US" smtClean="0"/>
              <a:t>2024/3/4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882BE8D-A4C5-4DF2-8146-FCDDEAA0F2D8}" type="slidenum">
              <a:rPr kumimoji="1" lang="ja-JP" altLang="en-US" smtClean="0"/>
              <a:t>‹#›</a:t>
            </a:fld>
            <a:endParaRPr kumimoji="1" lang="ja-JP" altLang="en-US"/>
          </a:p>
        </p:txBody>
      </p:sp>
    </p:spTree>
    <p:extLst>
      <p:ext uri="{BB962C8B-B14F-4D97-AF65-F5344CB8AC3E}">
        <p14:creationId xmlns:p14="http://schemas.microsoft.com/office/powerpoint/2010/main" val="2079327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6">
            <a:extLst>
              <a:ext uri="{FF2B5EF4-FFF2-40B4-BE49-F238E27FC236}">
                <a16:creationId xmlns:a16="http://schemas.microsoft.com/office/drawing/2014/main" id="{6ADE1703-8B6C-4729-88A5-6F6144D44158}"/>
              </a:ext>
            </a:extLst>
          </p:cNvPr>
          <p:cNvGraphicFramePr>
            <a:graphicFrameLocks noGrp="1"/>
          </p:cNvGraphicFramePr>
          <p:nvPr>
            <p:extLst>
              <p:ext uri="{D42A27DB-BD31-4B8C-83A1-F6EECF244321}">
                <p14:modId xmlns:p14="http://schemas.microsoft.com/office/powerpoint/2010/main" val="608686133"/>
              </p:ext>
            </p:extLst>
          </p:nvPr>
        </p:nvGraphicFramePr>
        <p:xfrm>
          <a:off x="172053" y="640835"/>
          <a:ext cx="6463936" cy="987242"/>
        </p:xfrm>
        <a:graphic>
          <a:graphicData uri="http://schemas.openxmlformats.org/drawingml/2006/table">
            <a:tbl>
              <a:tblPr firstRow="1" bandRow="1">
                <a:tableStyleId>{5C22544A-7EE6-4342-B048-85BDC9FD1C3A}</a:tableStyleId>
              </a:tblPr>
              <a:tblGrid>
                <a:gridCol w="807992">
                  <a:extLst>
                    <a:ext uri="{9D8B030D-6E8A-4147-A177-3AD203B41FA5}">
                      <a16:colId xmlns:a16="http://schemas.microsoft.com/office/drawing/2014/main" val="3319273055"/>
                    </a:ext>
                  </a:extLst>
                </a:gridCol>
                <a:gridCol w="807992">
                  <a:extLst>
                    <a:ext uri="{9D8B030D-6E8A-4147-A177-3AD203B41FA5}">
                      <a16:colId xmlns:a16="http://schemas.microsoft.com/office/drawing/2014/main" val="3785532444"/>
                    </a:ext>
                  </a:extLst>
                </a:gridCol>
                <a:gridCol w="807992">
                  <a:extLst>
                    <a:ext uri="{9D8B030D-6E8A-4147-A177-3AD203B41FA5}">
                      <a16:colId xmlns:a16="http://schemas.microsoft.com/office/drawing/2014/main" val="2901688571"/>
                    </a:ext>
                  </a:extLst>
                </a:gridCol>
                <a:gridCol w="807992">
                  <a:extLst>
                    <a:ext uri="{9D8B030D-6E8A-4147-A177-3AD203B41FA5}">
                      <a16:colId xmlns:a16="http://schemas.microsoft.com/office/drawing/2014/main" val="3099101735"/>
                    </a:ext>
                  </a:extLst>
                </a:gridCol>
                <a:gridCol w="807992">
                  <a:extLst>
                    <a:ext uri="{9D8B030D-6E8A-4147-A177-3AD203B41FA5}">
                      <a16:colId xmlns:a16="http://schemas.microsoft.com/office/drawing/2014/main" val="2143332192"/>
                    </a:ext>
                  </a:extLst>
                </a:gridCol>
                <a:gridCol w="807992">
                  <a:extLst>
                    <a:ext uri="{9D8B030D-6E8A-4147-A177-3AD203B41FA5}">
                      <a16:colId xmlns:a16="http://schemas.microsoft.com/office/drawing/2014/main" val="2002405357"/>
                    </a:ext>
                  </a:extLst>
                </a:gridCol>
                <a:gridCol w="807992">
                  <a:extLst>
                    <a:ext uri="{9D8B030D-6E8A-4147-A177-3AD203B41FA5}">
                      <a16:colId xmlns:a16="http://schemas.microsoft.com/office/drawing/2014/main" val="1959699984"/>
                    </a:ext>
                  </a:extLst>
                </a:gridCol>
                <a:gridCol w="807992">
                  <a:extLst>
                    <a:ext uri="{9D8B030D-6E8A-4147-A177-3AD203B41FA5}">
                      <a16:colId xmlns:a16="http://schemas.microsoft.com/office/drawing/2014/main" val="2257505774"/>
                    </a:ext>
                  </a:extLst>
                </a:gridCol>
              </a:tblGrid>
              <a:tr h="369381">
                <a:tc gridSpan="2">
                  <a:txBody>
                    <a:bodyPr/>
                    <a:lstStyle/>
                    <a:p>
                      <a:r>
                        <a:rPr kumimoji="1" lang="ja-JP" altLang="en-US" sz="11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　　　　　　　人間関係・</a:t>
                      </a:r>
                      <a:endParaRPr kumimoji="1" lang="en-US" altLang="ja-JP" sz="11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sz="11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　　　　　　　愛情</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2">
                  <a:txBody>
                    <a:bodyPr/>
                    <a:lstStyle/>
                    <a:p>
                      <a:r>
                        <a:rPr kumimoji="1" lang="ja-JP" altLang="en-US" sz="11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　　　　　　　　　お金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2">
                  <a:txBody>
                    <a:bodyPr/>
                    <a:lstStyle/>
                    <a:p>
                      <a:r>
                        <a:rPr kumimoji="1" lang="ja-JP" altLang="en-US" sz="11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　　　　　　　時間・余裕</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2">
                  <a:txBody>
                    <a:bodyPr/>
                    <a:lstStyle/>
                    <a:p>
                      <a:r>
                        <a:rPr kumimoji="1" lang="ja-JP" altLang="en-US" sz="11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　　　　　　スキル・地位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798484394"/>
                  </a:ext>
                </a:extLst>
              </a:tr>
              <a:tr h="280261">
                <a:tc>
                  <a:txBody>
                    <a:bodyPr/>
                    <a:lstStyle/>
                    <a:p>
                      <a:pPr algn="l"/>
                      <a:r>
                        <a:rPr kumimoji="1" lang="ja-JP" altLang="en-US" sz="8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プラス</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8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マイナス</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8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プラス</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8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マイナス</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8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プラス</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8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マイナス</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8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プラス</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8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マイナス</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8591620"/>
                  </a:ext>
                </a:extLst>
              </a:tr>
              <a:tr h="280261">
                <a:tc gridSpan="2">
                  <a:txBody>
                    <a:bodyPr/>
                    <a:lstStyle/>
                    <a:p>
                      <a:pPr algn="r"/>
                      <a:r>
                        <a:rPr kumimoji="1" lang="ja-JP" altLang="en-US" sz="11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合計　　　　　　　　　　　　　　個　</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2">
                  <a:txBody>
                    <a:bodyPr/>
                    <a:lstStyle/>
                    <a:p>
                      <a:pPr algn="r"/>
                      <a:r>
                        <a:rPr kumimoji="1" lang="ja-JP" altLang="en-US" sz="11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合計　　　　　　　　　　　　　　個</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2">
                  <a:txBody>
                    <a:bodyPr/>
                    <a:lstStyle/>
                    <a:p>
                      <a:pPr algn="r"/>
                      <a:r>
                        <a:rPr kumimoji="1" lang="ja-JP" altLang="en-US" sz="11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合計　　　　　　　　　　　　　　個</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2">
                  <a:txBody>
                    <a:bodyPr/>
                    <a:lstStyle/>
                    <a:p>
                      <a:pPr algn="r"/>
                      <a:r>
                        <a:rPr kumimoji="1" lang="ja-JP" altLang="en-US" sz="11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合計　　　　　　　　　　　　　　個</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4088296358"/>
                  </a:ext>
                </a:extLst>
              </a:tr>
            </a:tbl>
          </a:graphicData>
        </a:graphic>
      </p:graphicFrame>
      <p:grpSp>
        <p:nvGrpSpPr>
          <p:cNvPr id="5" name="グループ化 4">
            <a:extLst>
              <a:ext uri="{FF2B5EF4-FFF2-40B4-BE49-F238E27FC236}">
                <a16:creationId xmlns:a16="http://schemas.microsoft.com/office/drawing/2014/main" id="{B548F075-81A2-4C8C-B52D-3D3F9BA9C356}"/>
              </a:ext>
            </a:extLst>
          </p:cNvPr>
          <p:cNvGrpSpPr/>
          <p:nvPr/>
        </p:nvGrpSpPr>
        <p:grpSpPr>
          <a:xfrm>
            <a:off x="299787" y="690697"/>
            <a:ext cx="315157" cy="309520"/>
            <a:chOff x="417443" y="109182"/>
            <a:chExt cx="841513" cy="805218"/>
          </a:xfrm>
        </p:grpSpPr>
        <p:sp>
          <p:nvSpPr>
            <p:cNvPr id="6" name="楕円 5">
              <a:extLst>
                <a:ext uri="{FF2B5EF4-FFF2-40B4-BE49-F238E27FC236}">
                  <a16:creationId xmlns:a16="http://schemas.microsoft.com/office/drawing/2014/main" id="{6A473649-77ED-4C05-9FAA-93BBF71E7BC9}"/>
                </a:ext>
              </a:extLst>
            </p:cNvPr>
            <p:cNvSpPr/>
            <p:nvPr/>
          </p:nvSpPr>
          <p:spPr>
            <a:xfrm>
              <a:off x="417443" y="109182"/>
              <a:ext cx="841513" cy="805218"/>
            </a:xfrm>
            <a:prstGeom prst="ellipse">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7" name="ハート 6">
              <a:extLst>
                <a:ext uri="{FF2B5EF4-FFF2-40B4-BE49-F238E27FC236}">
                  <a16:creationId xmlns:a16="http://schemas.microsoft.com/office/drawing/2014/main" id="{B59616A8-5C39-4C1D-AF35-91F9C66E1CF5}"/>
                </a:ext>
              </a:extLst>
            </p:cNvPr>
            <p:cNvSpPr/>
            <p:nvPr/>
          </p:nvSpPr>
          <p:spPr>
            <a:xfrm>
              <a:off x="552449" y="298449"/>
              <a:ext cx="579231" cy="490919"/>
            </a:xfrm>
            <a:prstGeom prst="heart">
              <a:avLst/>
            </a:prstGeom>
            <a:solidFill>
              <a:srgbClr val="FF37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grpSp>
      <p:grpSp>
        <p:nvGrpSpPr>
          <p:cNvPr id="8" name="グループ化 7">
            <a:extLst>
              <a:ext uri="{FF2B5EF4-FFF2-40B4-BE49-F238E27FC236}">
                <a16:creationId xmlns:a16="http://schemas.microsoft.com/office/drawing/2014/main" id="{2E815A7A-9D21-49D6-81B0-015A1ED2407B}"/>
              </a:ext>
            </a:extLst>
          </p:cNvPr>
          <p:cNvGrpSpPr/>
          <p:nvPr/>
        </p:nvGrpSpPr>
        <p:grpSpPr>
          <a:xfrm>
            <a:off x="1964054" y="653868"/>
            <a:ext cx="354266" cy="461665"/>
            <a:chOff x="1257782" y="8100"/>
            <a:chExt cx="945943" cy="1201029"/>
          </a:xfrm>
        </p:grpSpPr>
        <p:sp>
          <p:nvSpPr>
            <p:cNvPr id="9" name="楕円 8">
              <a:extLst>
                <a:ext uri="{FF2B5EF4-FFF2-40B4-BE49-F238E27FC236}">
                  <a16:creationId xmlns:a16="http://schemas.microsoft.com/office/drawing/2014/main" id="{1669D7C4-BD34-4446-8AF8-F4727BCF01B5}"/>
                </a:ext>
              </a:extLst>
            </p:cNvPr>
            <p:cNvSpPr/>
            <p:nvPr/>
          </p:nvSpPr>
          <p:spPr>
            <a:xfrm>
              <a:off x="1362212" y="140932"/>
              <a:ext cx="841513" cy="805218"/>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0" name="テキスト ボックス 9">
              <a:extLst>
                <a:ext uri="{FF2B5EF4-FFF2-40B4-BE49-F238E27FC236}">
                  <a16:creationId xmlns:a16="http://schemas.microsoft.com/office/drawing/2014/main" id="{8E706EB2-817B-4C7E-9A67-699F26B37887}"/>
                </a:ext>
              </a:extLst>
            </p:cNvPr>
            <p:cNvSpPr txBox="1"/>
            <p:nvPr/>
          </p:nvSpPr>
          <p:spPr>
            <a:xfrm>
              <a:off x="1257782" y="8100"/>
              <a:ext cx="841516" cy="1201029"/>
            </a:xfrm>
            <a:prstGeom prst="rect">
              <a:avLst/>
            </a:prstGeom>
            <a:noFill/>
          </p:spPr>
          <p:txBody>
            <a:bodyPr wrap="square" rtlCol="0">
              <a:spAutoFit/>
            </a:bodyPr>
            <a:lstStyle/>
            <a:p>
              <a:r>
                <a:rPr kumimoji="1" lang="ja-JP" altLang="en-US" sz="2400" b="1" dirty="0">
                  <a:solidFill>
                    <a:srgbClr val="FF8001"/>
                  </a:solidFill>
                  <a:latin typeface="UD デジタル 教科書体 NK-R" panose="02020400000000000000" pitchFamily="18" charset="-128"/>
                  <a:ea typeface="UD デジタル 教科書体 NK-R" panose="02020400000000000000" pitchFamily="18" charset="-128"/>
                </a:rPr>
                <a:t>￥</a:t>
              </a:r>
            </a:p>
          </p:txBody>
        </p:sp>
      </p:grpSp>
      <p:grpSp>
        <p:nvGrpSpPr>
          <p:cNvPr id="11" name="グループ化 10">
            <a:extLst>
              <a:ext uri="{FF2B5EF4-FFF2-40B4-BE49-F238E27FC236}">
                <a16:creationId xmlns:a16="http://schemas.microsoft.com/office/drawing/2014/main" id="{76863CA9-92B6-4C24-87BC-EFBD351F9726}"/>
              </a:ext>
            </a:extLst>
          </p:cNvPr>
          <p:cNvGrpSpPr/>
          <p:nvPr/>
        </p:nvGrpSpPr>
        <p:grpSpPr>
          <a:xfrm>
            <a:off x="3573587" y="710693"/>
            <a:ext cx="382883" cy="309520"/>
            <a:chOff x="2281579" y="140932"/>
            <a:chExt cx="1022351" cy="805218"/>
          </a:xfrm>
        </p:grpSpPr>
        <p:sp>
          <p:nvSpPr>
            <p:cNvPr id="12" name="楕円 11">
              <a:extLst>
                <a:ext uri="{FF2B5EF4-FFF2-40B4-BE49-F238E27FC236}">
                  <a16:creationId xmlns:a16="http://schemas.microsoft.com/office/drawing/2014/main" id="{150C58C0-8A25-4D76-A61A-EE503DB961AF}"/>
                </a:ext>
              </a:extLst>
            </p:cNvPr>
            <p:cNvSpPr/>
            <p:nvPr/>
          </p:nvSpPr>
          <p:spPr>
            <a:xfrm>
              <a:off x="2360543" y="140932"/>
              <a:ext cx="841513" cy="805218"/>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pic>
          <p:nvPicPr>
            <p:cNvPr id="13" name="図 12" descr="図形&#10;&#10;低い精度で自動的に生成された説明">
              <a:extLst>
                <a:ext uri="{FF2B5EF4-FFF2-40B4-BE49-F238E27FC236}">
                  <a16:creationId xmlns:a16="http://schemas.microsoft.com/office/drawing/2014/main" id="{CE01F17B-FD45-4A1D-935D-497A0B1696D2}"/>
                </a:ext>
              </a:extLst>
            </p:cNvPr>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281579" y="156337"/>
              <a:ext cx="1022351" cy="766763"/>
            </a:xfrm>
            <a:prstGeom prst="rect">
              <a:avLst/>
            </a:prstGeom>
          </p:spPr>
        </p:pic>
      </p:grpSp>
      <p:grpSp>
        <p:nvGrpSpPr>
          <p:cNvPr id="14" name="グループ化 13">
            <a:extLst>
              <a:ext uri="{FF2B5EF4-FFF2-40B4-BE49-F238E27FC236}">
                <a16:creationId xmlns:a16="http://schemas.microsoft.com/office/drawing/2014/main" id="{C0D61B08-84CC-48D3-9A21-3C7C8372F358}"/>
              </a:ext>
            </a:extLst>
          </p:cNvPr>
          <p:cNvGrpSpPr/>
          <p:nvPr/>
        </p:nvGrpSpPr>
        <p:grpSpPr>
          <a:xfrm>
            <a:off x="5128592" y="686752"/>
            <a:ext cx="315157" cy="309520"/>
            <a:chOff x="4290942" y="128232"/>
            <a:chExt cx="841513" cy="805218"/>
          </a:xfrm>
        </p:grpSpPr>
        <p:sp>
          <p:nvSpPr>
            <p:cNvPr id="15" name="楕円 14">
              <a:extLst>
                <a:ext uri="{FF2B5EF4-FFF2-40B4-BE49-F238E27FC236}">
                  <a16:creationId xmlns:a16="http://schemas.microsoft.com/office/drawing/2014/main" id="{CF365DCB-BE8D-4287-AFDB-7494BD8537E1}"/>
                </a:ext>
              </a:extLst>
            </p:cNvPr>
            <p:cNvSpPr/>
            <p:nvPr/>
          </p:nvSpPr>
          <p:spPr>
            <a:xfrm>
              <a:off x="4290942" y="128232"/>
              <a:ext cx="841513" cy="805218"/>
            </a:xfrm>
            <a:prstGeom prst="ellipse">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6" name="矢印: 上 15">
              <a:extLst>
                <a:ext uri="{FF2B5EF4-FFF2-40B4-BE49-F238E27FC236}">
                  <a16:creationId xmlns:a16="http://schemas.microsoft.com/office/drawing/2014/main" id="{8425CB44-AB69-48DE-86D0-B653685FDC2C}"/>
                </a:ext>
              </a:extLst>
            </p:cNvPr>
            <p:cNvSpPr/>
            <p:nvPr/>
          </p:nvSpPr>
          <p:spPr>
            <a:xfrm rot="2743975">
              <a:off x="4556496" y="190393"/>
              <a:ext cx="349250" cy="668420"/>
            </a:xfrm>
            <a:prstGeom prst="upArrow">
              <a:avLst>
                <a:gd name="adj1" fmla="val 50000"/>
                <a:gd name="adj2" fmla="val 60350"/>
              </a:avLst>
            </a:prstGeom>
            <a:solidFill>
              <a:srgbClr val="5B5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grpSp>
      <p:sp>
        <p:nvSpPr>
          <p:cNvPr id="17" name="テキスト ボックス 16">
            <a:extLst>
              <a:ext uri="{FF2B5EF4-FFF2-40B4-BE49-F238E27FC236}">
                <a16:creationId xmlns:a16="http://schemas.microsoft.com/office/drawing/2014/main" id="{F31C46E7-D8CE-4C2C-A7CD-B929BC88547E}"/>
              </a:ext>
            </a:extLst>
          </p:cNvPr>
          <p:cNvSpPr txBox="1"/>
          <p:nvPr/>
        </p:nvSpPr>
        <p:spPr>
          <a:xfrm>
            <a:off x="38953" y="389934"/>
            <a:ext cx="6446513" cy="261610"/>
          </a:xfrm>
          <a:prstGeom prst="rect">
            <a:avLst/>
          </a:prstGeom>
          <a:noFill/>
        </p:spPr>
        <p:txBody>
          <a:bodyPr wrap="square" rtlCol="0">
            <a:spAutoFit/>
          </a:bodyPr>
          <a:lstStyle/>
          <a:p>
            <a:r>
              <a:rPr kumimoji="1" lang="ja-JP" altLang="en-US" sz="1100" dirty="0">
                <a:latin typeface="UD デジタル 教科書体 NK-R" panose="02020400000000000000" pitchFamily="18" charset="-128"/>
                <a:ea typeface="UD デジタル 教科書体 NK-R" panose="02020400000000000000" pitchFamily="18" charset="-128"/>
              </a:rPr>
              <a:t>①すごろく終了後、それぞれの「ライフ＆キャリアアイコン」を何個獲得しましたか？</a:t>
            </a:r>
          </a:p>
        </p:txBody>
      </p:sp>
      <p:sp>
        <p:nvSpPr>
          <p:cNvPr id="18" name="テキスト ボックス 17">
            <a:extLst>
              <a:ext uri="{FF2B5EF4-FFF2-40B4-BE49-F238E27FC236}">
                <a16:creationId xmlns:a16="http://schemas.microsoft.com/office/drawing/2014/main" id="{EFB292E6-8D06-450D-A84B-58A15963847F}"/>
              </a:ext>
            </a:extLst>
          </p:cNvPr>
          <p:cNvSpPr txBox="1"/>
          <p:nvPr/>
        </p:nvSpPr>
        <p:spPr>
          <a:xfrm>
            <a:off x="71145" y="1664520"/>
            <a:ext cx="6803789" cy="430887"/>
          </a:xfrm>
          <a:prstGeom prst="rect">
            <a:avLst/>
          </a:prstGeom>
          <a:noFill/>
        </p:spPr>
        <p:txBody>
          <a:bodyPr wrap="square" rtlCol="0">
            <a:spAutoFit/>
          </a:bodyPr>
          <a:lstStyle/>
          <a:p>
            <a:r>
              <a:rPr kumimoji="1" lang="ja-JP" altLang="en-US" sz="1100" dirty="0">
                <a:latin typeface="UD デジタル 教科書体 NK-R" panose="02020400000000000000" pitchFamily="18" charset="-128"/>
                <a:ea typeface="UD デジタル 教科書体 NK-R" panose="02020400000000000000" pitchFamily="18" charset="-128"/>
              </a:rPr>
              <a:t>②「</a:t>
            </a:r>
            <a:r>
              <a:rPr kumimoji="1" lang="en-US" altLang="ja-JP" sz="1100" dirty="0">
                <a:latin typeface="UD デジタル 教科書体 NK-R" panose="02020400000000000000" pitchFamily="18" charset="-128"/>
                <a:ea typeface="UD デジタル 教科書体 NK-R" panose="02020400000000000000" pitchFamily="18" charset="-128"/>
              </a:rPr>
              <a:t>STOP</a:t>
            </a:r>
            <a:r>
              <a:rPr kumimoji="1" lang="ja-JP" altLang="en-US" sz="1100" dirty="0">
                <a:latin typeface="UD デジタル 教科書体 NK-R" panose="02020400000000000000" pitchFamily="18" charset="-128"/>
                <a:ea typeface="UD デジタル 教科書体 NK-R" panose="02020400000000000000" pitchFamily="18" charset="-128"/>
              </a:rPr>
              <a:t>」のマークがついている項目について、あなたと他のメンバーは何を選択しましたか？</a:t>
            </a:r>
            <a:endParaRPr kumimoji="1" lang="en-US" altLang="ja-JP" sz="1100" dirty="0">
              <a:latin typeface="UD デジタル 教科書体 NK-R" panose="02020400000000000000" pitchFamily="18" charset="-128"/>
              <a:ea typeface="UD デジタル 教科書体 NK-R" panose="02020400000000000000" pitchFamily="18" charset="-128"/>
            </a:endParaRPr>
          </a:p>
          <a:p>
            <a:r>
              <a:rPr kumimoji="1" lang="ja-JP" altLang="en-US" sz="1100" dirty="0">
                <a:latin typeface="UD デジタル 教科書体 NK-R" panose="02020400000000000000" pitchFamily="18" charset="-128"/>
                <a:ea typeface="UD デジタル 教科書体 NK-R" panose="02020400000000000000" pitchFamily="18" charset="-128"/>
              </a:rPr>
              <a:t>また、どうしてそう思いましたか？　</a:t>
            </a:r>
          </a:p>
        </p:txBody>
      </p:sp>
      <p:graphicFrame>
        <p:nvGraphicFramePr>
          <p:cNvPr id="19" name="表 21">
            <a:extLst>
              <a:ext uri="{FF2B5EF4-FFF2-40B4-BE49-F238E27FC236}">
                <a16:creationId xmlns:a16="http://schemas.microsoft.com/office/drawing/2014/main" id="{A9C6B202-95E7-48FC-8FC9-CD2D58E8B7DF}"/>
              </a:ext>
            </a:extLst>
          </p:cNvPr>
          <p:cNvGraphicFramePr>
            <a:graphicFrameLocks noGrp="1"/>
          </p:cNvGraphicFramePr>
          <p:nvPr>
            <p:extLst>
              <p:ext uri="{D42A27DB-BD31-4B8C-83A1-F6EECF244321}">
                <p14:modId xmlns:p14="http://schemas.microsoft.com/office/powerpoint/2010/main" val="3975558570"/>
              </p:ext>
            </p:extLst>
          </p:nvPr>
        </p:nvGraphicFramePr>
        <p:xfrm>
          <a:off x="89754" y="2096911"/>
          <a:ext cx="6711346" cy="6287967"/>
        </p:xfrm>
        <a:graphic>
          <a:graphicData uri="http://schemas.openxmlformats.org/drawingml/2006/table">
            <a:tbl>
              <a:tblPr firstRow="1" bandRow="1">
                <a:tableStyleId>{5C22544A-7EE6-4342-B048-85BDC9FD1C3A}</a:tableStyleId>
              </a:tblPr>
              <a:tblGrid>
                <a:gridCol w="317774">
                  <a:extLst>
                    <a:ext uri="{9D8B030D-6E8A-4147-A177-3AD203B41FA5}">
                      <a16:colId xmlns:a16="http://schemas.microsoft.com/office/drawing/2014/main" val="2421008343"/>
                    </a:ext>
                  </a:extLst>
                </a:gridCol>
                <a:gridCol w="3097672">
                  <a:extLst>
                    <a:ext uri="{9D8B030D-6E8A-4147-A177-3AD203B41FA5}">
                      <a16:colId xmlns:a16="http://schemas.microsoft.com/office/drawing/2014/main" val="3795412623"/>
                    </a:ext>
                  </a:extLst>
                </a:gridCol>
                <a:gridCol w="734291">
                  <a:extLst>
                    <a:ext uri="{9D8B030D-6E8A-4147-A177-3AD203B41FA5}">
                      <a16:colId xmlns:a16="http://schemas.microsoft.com/office/drawing/2014/main" val="2991578933"/>
                    </a:ext>
                  </a:extLst>
                </a:gridCol>
                <a:gridCol w="1551709">
                  <a:extLst>
                    <a:ext uri="{9D8B030D-6E8A-4147-A177-3AD203B41FA5}">
                      <a16:colId xmlns:a16="http://schemas.microsoft.com/office/drawing/2014/main" val="2756158635"/>
                    </a:ext>
                  </a:extLst>
                </a:gridCol>
                <a:gridCol w="1009900">
                  <a:extLst>
                    <a:ext uri="{9D8B030D-6E8A-4147-A177-3AD203B41FA5}">
                      <a16:colId xmlns:a16="http://schemas.microsoft.com/office/drawing/2014/main" val="888865746"/>
                    </a:ext>
                  </a:extLst>
                </a:gridCol>
              </a:tblGrid>
              <a:tr h="367280">
                <a:tc>
                  <a:txBody>
                    <a:bodyPr/>
                    <a:lstStyle/>
                    <a:p>
                      <a:r>
                        <a:rPr kumimoji="1" lang="en-US" altLang="ja-JP" sz="105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No.</a:t>
                      </a:r>
                      <a:endParaRPr kumimoji="1" lang="ja-JP" altLang="en-US" sz="105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105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各項目での選択</a:t>
                      </a:r>
                      <a:endParaRPr kumimoji="1" lang="en-US" altLang="ja-JP" sz="105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sz="105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（あなたが選択したものに○）</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105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あなたの選択は？</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105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その選択をしたのはなぜですか？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105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他のメンバーの選択は？</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98713896"/>
                  </a:ext>
                </a:extLst>
              </a:tr>
              <a:tr h="652943">
                <a:tc>
                  <a:txBody>
                    <a:bodyPr/>
                    <a:lstStyle/>
                    <a:p>
                      <a:r>
                        <a:rPr kumimoji="1" lang="ja-JP" altLang="en-US" sz="105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⑧</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卒業後の進路</a:t>
                      </a: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　高校卒業後の進路は</a:t>
                      </a: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p>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お金を稼げるっていいよね。高校を卒業したらすぐに</a:t>
                      </a:r>
                      <a:endPar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p>
                      <a:pPr>
                        <a:lnSpc>
                          <a:spcPts val="1100"/>
                        </a:lnSpc>
                      </a:pP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　　働きたい！　</a:t>
                      </a:r>
                    </a:p>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B</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：まだまだ勉強したい。大学や専門学校へ</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9061961"/>
                  </a:ext>
                </a:extLst>
              </a:tr>
              <a:tr h="652943">
                <a:tc>
                  <a:txBody>
                    <a:bodyPr/>
                    <a:lstStyle/>
                    <a:p>
                      <a:r>
                        <a:rPr kumimoji="1" lang="ja-JP" altLang="en-US" sz="105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㉓</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転職</a:t>
                      </a: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p>
                    <a:p>
                      <a:pPr>
                        <a:lnSpc>
                          <a:spcPts val="1100"/>
                        </a:lnSpc>
                      </a:pP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今の会社に勤めて</a:t>
                      </a: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5</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年。もっとやりたいことができた。</a:t>
                      </a:r>
                    </a:p>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：今の会社でやりたいことができるよう提案する</a:t>
                      </a:r>
                    </a:p>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B</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：やりたいことができる会社に転職する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8914820"/>
                  </a:ext>
                </a:extLst>
              </a:tr>
              <a:tr h="652943">
                <a:tc>
                  <a:txBody>
                    <a:bodyPr/>
                    <a:lstStyle/>
                    <a:p>
                      <a:r>
                        <a:rPr kumimoji="1" lang="ja-JP" altLang="en-US" sz="105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㉖</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結婚</a:t>
                      </a: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　お付き合いしていた人から「結婚しよう」と</a:t>
                      </a:r>
                      <a:endPar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p>
                      <a:pPr>
                        <a:lnSpc>
                          <a:spcPts val="1100"/>
                        </a:lnSpc>
                      </a:pP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プロポーズ。どうする？</a:t>
                      </a:r>
                    </a:p>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：もちろん！結婚する</a:t>
                      </a:r>
                    </a:p>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B</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：まだいいや</a:t>
                      </a: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結婚しない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2191834"/>
                  </a:ext>
                </a:extLst>
              </a:tr>
              <a:tr h="652943">
                <a:tc>
                  <a:txBody>
                    <a:bodyPr/>
                    <a:lstStyle/>
                    <a:p>
                      <a:r>
                        <a:rPr kumimoji="1" lang="ja-JP" altLang="en-US" sz="105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㉙</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子ども</a:t>
                      </a: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　最近、子どもが産まれた友達の話をよく聞く</a:t>
                      </a:r>
                      <a:endPar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p>
                      <a:pPr>
                        <a:lnSpc>
                          <a:spcPts val="1100"/>
                        </a:lnSpc>
                      </a:pP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ようになった。あなたの考えは？</a:t>
                      </a:r>
                    </a:p>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：子どもはいらない　</a:t>
                      </a: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or</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　もっと先でいい</a:t>
                      </a:r>
                    </a:p>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B</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：子どもはほしい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8187484"/>
                  </a:ext>
                </a:extLst>
              </a:tr>
              <a:tr h="652943">
                <a:tc>
                  <a:txBody>
                    <a:bodyPr/>
                    <a:lstStyle/>
                    <a:p>
                      <a:r>
                        <a:rPr kumimoji="1" lang="ja-JP" altLang="en-US" sz="105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㉛</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こどもの誕生</a:t>
                      </a: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p>
                    <a:p>
                      <a:pPr>
                        <a:lnSpc>
                          <a:spcPts val="1100"/>
                        </a:lnSpc>
                      </a:pP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産まれた子どものために頑張ろう！</a:t>
                      </a:r>
                      <a:endPar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p>
                      <a:pPr>
                        <a:lnSpc>
                          <a:spcPts val="1100"/>
                        </a:lnSpc>
                      </a:pPr>
                      <a:r>
                        <a:rPr kumimoji="1" lang="en-US" altLang="ja-JP" sz="1000" b="0" dirty="0">
                          <a:solidFill>
                            <a:schemeClr val="tx1"/>
                          </a:solidFill>
                          <a:latin typeface="UD デジタル 教科書体 NK-R" panose="02020400000000000000" pitchFamily="18" charset="-128"/>
                          <a:ea typeface="UD デジタル 教科書体 NK-R" panose="02020400000000000000" pitchFamily="18" charset="-128"/>
                        </a:rPr>
                        <a:t>A:</a:t>
                      </a:r>
                      <a:r>
                        <a:rPr kumimoji="1" lang="ja-JP" altLang="en-US" sz="1000" b="0" dirty="0">
                          <a:solidFill>
                            <a:schemeClr val="tx1"/>
                          </a:solidFill>
                          <a:latin typeface="UD デジタル 教科書体 NK-R" panose="02020400000000000000" pitchFamily="18" charset="-128"/>
                          <a:ea typeface="UD デジタル 教科書体 NK-R" panose="02020400000000000000" pitchFamily="18" charset="-128"/>
                        </a:rPr>
                        <a:t>育児休業とる</a:t>
                      </a:r>
                      <a:endParaRPr kumimoji="1" lang="en-US" altLang="ja-JP" sz="1000" b="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100"/>
                        </a:lnSpc>
                      </a:pP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B</a:t>
                      </a: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：育児休業とらない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79727"/>
                  </a:ext>
                </a:extLst>
              </a:tr>
              <a:tr h="652943">
                <a:tc>
                  <a:txBody>
                    <a:bodyPr/>
                    <a:lstStyle/>
                    <a:p>
                      <a:r>
                        <a:rPr kumimoji="1" lang="ja-JP" altLang="en-US" sz="105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㉜</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仕事復帰</a:t>
                      </a: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p>
                    <a:p>
                      <a:pPr>
                        <a:lnSpc>
                          <a:spcPts val="1100"/>
                        </a:lnSpc>
                      </a:pP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育児休業から仕事に復帰するにあたって</a:t>
                      </a: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p>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：「時短勤務」を選択する</a:t>
                      </a:r>
                    </a:p>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B</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：育児休業前同様、フルタイムで働く</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0489808"/>
                  </a:ext>
                </a:extLst>
              </a:tr>
              <a:tr h="652943">
                <a:tc>
                  <a:txBody>
                    <a:bodyPr/>
                    <a:lstStyle/>
                    <a:p>
                      <a:r>
                        <a:rPr kumimoji="1" lang="ja-JP" altLang="en-US" sz="105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㉟</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マイホーム！</a:t>
                      </a: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　家族から、「そろそろ家を建てない？」と</a:t>
                      </a:r>
                      <a:endPar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p>
                      <a:pPr>
                        <a:lnSpc>
                          <a:spcPts val="1100"/>
                        </a:lnSpc>
                      </a:pP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提案が。どうする？</a:t>
                      </a:r>
                    </a:p>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：良いタイミングだから家を建てる</a:t>
                      </a:r>
                    </a:p>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B</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：多額のローンを抱えるので建てない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8679588"/>
                  </a:ext>
                </a:extLst>
              </a:tr>
              <a:tr h="652943">
                <a:tc>
                  <a:txBody>
                    <a:bodyPr/>
                    <a:lstStyle/>
                    <a:p>
                      <a:r>
                        <a:rPr kumimoji="1" lang="ja-JP" altLang="en-US" sz="105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㊹</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親の介護</a:t>
                      </a: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p>
                      <a:pPr>
                        <a:lnSpc>
                          <a:spcPts val="1100"/>
                        </a:lnSpc>
                      </a:pP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元気だった親が、転倒して足が不自由に。どうする？</a:t>
                      </a:r>
                    </a:p>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r>
                        <a:rPr kumimoji="1" lang="ja-JP" altLang="en-US" sz="1000" dirty="0">
                          <a:solidFill>
                            <a:schemeClr val="tx1">
                              <a:lumMod val="75000"/>
                              <a:lumOff val="25000"/>
                            </a:schemeClr>
                          </a:solidFill>
                          <a:highlight>
                            <a:srgbClr val="FFFF00"/>
                          </a:highlight>
                          <a:latin typeface="UD デジタル 教科書体 NK-R" panose="02020400000000000000" pitchFamily="18" charset="-128"/>
                          <a:ea typeface="UD デジタル 教科書体 NK-R" panose="02020400000000000000" pitchFamily="18" charset="-128"/>
                        </a:rPr>
                        <a:t>入居できる介護施設を探す</a:t>
                      </a:r>
                    </a:p>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B</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r>
                        <a:rPr kumimoji="1" lang="ja-JP" altLang="en-US" sz="1000" dirty="0">
                          <a:solidFill>
                            <a:schemeClr val="tx1">
                              <a:lumMod val="75000"/>
                              <a:lumOff val="25000"/>
                            </a:schemeClr>
                          </a:solidFill>
                          <a:highlight>
                            <a:srgbClr val="FFFF00"/>
                          </a:highlight>
                          <a:latin typeface="UD デジタル 教科書体 NK-R" panose="02020400000000000000" pitchFamily="18" charset="-128"/>
                          <a:ea typeface="UD デジタル 教科書体 NK-R" panose="02020400000000000000" pitchFamily="18" charset="-128"/>
                        </a:rPr>
                        <a:t>自宅で介護する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3284667"/>
                  </a:ext>
                </a:extLst>
              </a:tr>
              <a:tr h="652943">
                <a:tc>
                  <a:txBody>
                    <a:bodyPr/>
                    <a:lstStyle/>
                    <a:p>
                      <a:r>
                        <a:rPr kumimoji="1" lang="ja-JP" altLang="en-US" sz="105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㊻</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定年</a:t>
                      </a: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働いている会社は、</a:t>
                      </a: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65</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歳で定年。</a:t>
                      </a:r>
                      <a:endPar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p>
                      <a:pPr>
                        <a:lnSpc>
                          <a:spcPts val="1100"/>
                        </a:lnSpc>
                      </a:pP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希望すればあと</a:t>
                      </a: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5</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年働けるよう。どうする？</a:t>
                      </a:r>
                    </a:p>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A</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：やりがいもあるし老後のお金も心配だから働く　</a:t>
                      </a:r>
                    </a:p>
                    <a:p>
                      <a:pPr>
                        <a:lnSpc>
                          <a:spcPts val="1100"/>
                        </a:lnSpc>
                      </a:pPr>
                      <a:r>
                        <a:rPr kumimoji="1" lang="en-US" altLang="ja-JP"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B</a:t>
                      </a:r>
                      <a:r>
                        <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：もう仕事はしたくない！退職する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100"/>
                        </a:lnSpc>
                      </a:pPr>
                      <a:endParaRPr kumimoji="1" lang="ja-JP" altLang="en-US" sz="10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0634330"/>
                  </a:ext>
                </a:extLst>
              </a:tr>
            </a:tbl>
          </a:graphicData>
        </a:graphic>
      </p:graphicFrame>
      <p:sp>
        <p:nvSpPr>
          <p:cNvPr id="22" name="正方形/長方形 21">
            <a:extLst>
              <a:ext uri="{FF2B5EF4-FFF2-40B4-BE49-F238E27FC236}">
                <a16:creationId xmlns:a16="http://schemas.microsoft.com/office/drawing/2014/main" id="{0AB0BBC7-4B60-4C8F-8525-736065773A33}"/>
              </a:ext>
            </a:extLst>
          </p:cNvPr>
          <p:cNvSpPr/>
          <p:nvPr/>
        </p:nvSpPr>
        <p:spPr>
          <a:xfrm>
            <a:off x="65441" y="12966"/>
            <a:ext cx="4793299" cy="461665"/>
          </a:xfrm>
          <a:prstGeom prst="rect">
            <a:avLst/>
          </a:prstGeom>
          <a:noFill/>
        </p:spPr>
        <p:txBody>
          <a:bodyPr wrap="none" lIns="91440" tIns="45720" rIns="91440" bIns="45720">
            <a:spAutoFit/>
          </a:bodyPr>
          <a:lstStyle/>
          <a:p>
            <a:pPr algn="ctr"/>
            <a:r>
              <a:rPr lang="ja-JP" altLang="en-US" sz="2400" b="1" cap="none" spc="0" dirty="0">
                <a:ln w="22225">
                  <a:solidFill>
                    <a:schemeClr val="accent2"/>
                  </a:solidFill>
                  <a:prstDash val="solid"/>
                </a:ln>
                <a:solidFill>
                  <a:schemeClr val="accent2">
                    <a:lumMod val="40000"/>
                    <a:lumOff val="60000"/>
                  </a:schemeClr>
                </a:solidFill>
                <a:effectLst/>
                <a:latin typeface="UD デジタル 教科書体 NK-R" panose="02020400000000000000" pitchFamily="18" charset="-128"/>
                <a:ea typeface="UD デジタル 教科書体 NK-R" panose="02020400000000000000" pitchFamily="18" charset="-128"/>
              </a:rPr>
              <a:t>ライフ＆キャリアすごろく ワークシート</a:t>
            </a:r>
          </a:p>
        </p:txBody>
      </p:sp>
      <p:sp>
        <p:nvSpPr>
          <p:cNvPr id="3" name="テキスト ボックス 2">
            <a:extLst>
              <a:ext uri="{FF2B5EF4-FFF2-40B4-BE49-F238E27FC236}">
                <a16:creationId xmlns:a16="http://schemas.microsoft.com/office/drawing/2014/main" id="{4F8D957C-8485-4F5A-8B32-5B4176A15DCC}"/>
              </a:ext>
            </a:extLst>
          </p:cNvPr>
          <p:cNvSpPr txBox="1"/>
          <p:nvPr/>
        </p:nvSpPr>
        <p:spPr>
          <a:xfrm flipH="1">
            <a:off x="65441" y="8487915"/>
            <a:ext cx="6711345" cy="430887"/>
          </a:xfrm>
          <a:prstGeom prst="rect">
            <a:avLst/>
          </a:prstGeom>
          <a:noFill/>
        </p:spPr>
        <p:txBody>
          <a:bodyPr wrap="square" rtlCol="0">
            <a:spAutoFit/>
          </a:bodyPr>
          <a:lstStyle/>
          <a:p>
            <a:r>
              <a:rPr kumimoji="1" lang="ja-JP" altLang="en-US" sz="1100" dirty="0">
                <a:latin typeface="UD デジタル 教科書体 NK-R" panose="02020400000000000000" pitchFamily="18" charset="-128"/>
                <a:ea typeface="UD デジタル 教科書体 NK-R" panose="02020400000000000000" pitchFamily="18" charset="-128"/>
              </a:rPr>
              <a:t>③一緒にすごろくをしたメンバーと、①②の内容を伝えあいましょう。自分とは違った考えの部分など気づいたことや思ったことを書きましょう。</a:t>
            </a:r>
          </a:p>
        </p:txBody>
      </p:sp>
      <p:sp>
        <p:nvSpPr>
          <p:cNvPr id="2" name="正方形/長方形 1">
            <a:extLst>
              <a:ext uri="{FF2B5EF4-FFF2-40B4-BE49-F238E27FC236}">
                <a16:creationId xmlns:a16="http://schemas.microsoft.com/office/drawing/2014/main" id="{DAB07CE8-A606-CBD2-35C6-7BEF2057B77D}"/>
              </a:ext>
            </a:extLst>
          </p:cNvPr>
          <p:cNvSpPr/>
          <p:nvPr/>
        </p:nvSpPr>
        <p:spPr>
          <a:xfrm>
            <a:off x="75899" y="8918802"/>
            <a:ext cx="6711345" cy="876362"/>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932059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TotalTime>
  <Words>490</Words>
  <Application>Microsoft Office PowerPoint</Application>
  <PresentationFormat>A4 210 x 297 mm</PresentationFormat>
  <Paragraphs>74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UD デジタル 教科書体 NK-R</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05 asknet</dc:creator>
  <cp:lastModifiedBy>加藤　美涼</cp:lastModifiedBy>
  <cp:revision>11</cp:revision>
  <cp:lastPrinted>2024-03-04T00:38:13Z</cp:lastPrinted>
  <dcterms:created xsi:type="dcterms:W3CDTF">2022-02-27T03:09:50Z</dcterms:created>
  <dcterms:modified xsi:type="dcterms:W3CDTF">2024-03-04T00:40:45Z</dcterms:modified>
</cp:coreProperties>
</file>